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27"/>
  </p:notesMasterIdLst>
  <p:sldIdLst>
    <p:sldId id="257" r:id="rId5"/>
    <p:sldId id="258" r:id="rId6"/>
    <p:sldId id="259" r:id="rId7"/>
    <p:sldId id="313" r:id="rId8"/>
    <p:sldId id="314" r:id="rId9"/>
    <p:sldId id="289" r:id="rId10"/>
    <p:sldId id="263" r:id="rId11"/>
    <p:sldId id="306" r:id="rId12"/>
    <p:sldId id="315" r:id="rId13"/>
    <p:sldId id="301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29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as Veas" initials="NV" lastIdx="3" clrIdx="0">
    <p:extLst>
      <p:ext uri="{19B8F6BF-5375-455C-9EA6-DF929625EA0E}">
        <p15:presenceInfo xmlns:p15="http://schemas.microsoft.com/office/powerpoint/2012/main" userId="ef7cfda89f1a50f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8" autoAdjust="0"/>
    <p:restoredTop sz="94558" autoAdjust="0"/>
  </p:normalViewPr>
  <p:slideViewPr>
    <p:cSldViewPr snapToGrid="0">
      <p:cViewPr varScale="1">
        <p:scale>
          <a:sx n="101" d="100"/>
          <a:sy n="101" d="100"/>
        </p:scale>
        <p:origin x="200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B29D5F-905B-CA4C-BD66-E199F7898F28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F712F3-A978-EA4D-8F2D-CFD0067AE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98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1F1F1F"/>
                </a:solidFill>
                <a:effectLst/>
              </a:rPr>
              <a:t>Supervised Learning Final Project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712F3-A978-EA4D-8F2D-CFD0067AE3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02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712F3-A978-EA4D-8F2D-CFD0067AE3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172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6AB7D-8B91-AD90-C1ED-61C5C3BE9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F15A88-2F1A-DC86-3A6D-05E7148A4E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5D0230-4D4F-5C94-FEFE-1B1AF1CEB7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574936-8E51-2DE8-98D9-E05870BE29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712F3-A978-EA4D-8F2D-CFD0067AE3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10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3640A-6CC3-7484-D4F4-44EA20743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CA3FE6-4FC2-0DE8-6434-0ACC442216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4AEA0B-48BC-EF80-2B12-2193203BE1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47265E-8D2B-1400-7CFF-CFBC6C1644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712F3-A978-EA4D-8F2D-CFD0067AE3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088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5A332-4C4D-6C2D-9AD1-8ACD50D7B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11E90D-7CDC-9330-9C00-FA69AFDF67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482B9D-2E05-F858-4F24-40D8ABDAB3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41E77-F986-EF47-AF69-5FC0A254A1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712F3-A978-EA4D-8F2D-CFD0067AE3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97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77424-4CC3-7321-0485-6E70128E5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04ECC1-5BD2-DCF9-92C1-15AB737323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EB1DB0-A72F-ABA2-95C9-E699BD6197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F6632-CBC1-4B4C-960C-CCE9DA4E95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712F3-A978-EA4D-8F2D-CFD0067AE3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556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10/14/24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10/14/24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10/14/24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10/14/24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10/14/24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10/14/24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10/14/24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10/14/24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10/14/24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10/14/24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10/14/24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10/14/24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hyperlink" Target="https://www.kaggle.com/datasets/shrishtimanja/ecommerce-dataset-for-data-analysis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163652"/>
            <a:ext cx="10993549" cy="1475013"/>
          </a:xfrm>
        </p:spPr>
        <p:txBody>
          <a:bodyPr>
            <a:normAutofit/>
          </a:bodyPr>
          <a:lstStyle/>
          <a:p>
            <a:r>
              <a:rPr lang="en-US" b="1" dirty="0"/>
              <a:t>E-commerce </a:t>
            </a:r>
            <a:br>
              <a:rPr lang="en-US" b="1" dirty="0"/>
            </a:br>
            <a:r>
              <a:rPr lang="en-US" b="1" dirty="0"/>
              <a:t>segmentation and recommender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638666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Nicolas Veas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F3F9ED3-CE99-197C-CFD6-30F86FC17490}"/>
              </a:ext>
            </a:extLst>
          </p:cNvPr>
          <p:cNvSpPr txBox="1"/>
          <p:nvPr/>
        </p:nvSpPr>
        <p:spPr>
          <a:xfrm>
            <a:off x="7761107" y="668675"/>
            <a:ext cx="3984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GITHUB REPOSITORY: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nicovy</a:t>
            </a:r>
            <a:r>
              <a:rPr lang="en-US" dirty="0"/>
              <a:t>/ecommerce</a:t>
            </a:r>
          </a:p>
        </p:txBody>
      </p:sp>
      <p:pic>
        <p:nvPicPr>
          <p:cNvPr id="16" name="Audio 15">
            <a:extLst>
              <a:ext uri="{FF2B5EF4-FFF2-40B4-BE49-F238E27FC236}">
                <a16:creationId xmlns:a16="http://schemas.microsoft.com/office/drawing/2014/main" id="{72B22F8F-9C17-43D3-6C65-D730C4D5B9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94"/>
    </mc:Choice>
    <mc:Fallback>
      <p:transition spd="slow" advTm="86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D3961-11C4-4E6E-BDC9-5A5A1D929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/>
              <a:t>Exploratory data analysis</a:t>
            </a:r>
            <a:br>
              <a:rPr lang="en-US" dirty="0"/>
            </a:br>
            <a:r>
              <a:rPr lang="en-US" dirty="0"/>
              <a:t>Categorical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4E05D0-1B36-7654-1708-F76316742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033" y="5474795"/>
            <a:ext cx="4847827" cy="846302"/>
          </a:xfrm>
        </p:spPr>
        <p:txBody>
          <a:bodyPr>
            <a:normAutofit/>
          </a:bodyPr>
          <a:lstStyle/>
          <a:p>
            <a:r>
              <a:rPr lang="en-US" sz="1600" dirty="0"/>
              <a:t> Most of the customers are female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31F0D4-C602-863A-86DD-93A362DE7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098" y="2126256"/>
            <a:ext cx="5014916" cy="36344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FDD179-8B59-4A62-852B-36EDBEFA6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9306" y="1818281"/>
            <a:ext cx="5014917" cy="3634406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3E19283B-81CF-D811-D9BC-0429F73ED99A}"/>
              </a:ext>
            </a:extLst>
          </p:cNvPr>
          <p:cNvSpPr txBox="1">
            <a:spLocks/>
          </p:cNvSpPr>
          <p:nvPr/>
        </p:nvSpPr>
        <p:spPr>
          <a:xfrm>
            <a:off x="6534127" y="5606923"/>
            <a:ext cx="5154769" cy="8463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 ~ 80% of customers in ages between 18-45</a:t>
            </a:r>
          </a:p>
          <a:p>
            <a:r>
              <a:rPr lang="en-US" sz="1600" dirty="0"/>
              <a:t> Very few customers in ages above 60 and under 18</a:t>
            </a:r>
          </a:p>
        </p:txBody>
      </p:sp>
      <p:pic>
        <p:nvPicPr>
          <p:cNvPr id="11" name="Audio 10">
            <a:extLst>
              <a:ext uri="{FF2B5EF4-FFF2-40B4-BE49-F238E27FC236}">
                <a16:creationId xmlns:a16="http://schemas.microsoft.com/office/drawing/2014/main" id="{4A806E27-07B3-695C-2783-40E6DDB7AA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561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87"/>
    </mc:Choice>
    <mc:Fallback>
      <p:transition spd="slow" advTm="19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4D9D7-95FA-2406-F314-2E5937237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FD618-154D-80EA-DAA0-A61E2D544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/>
              <a:t>Exploratory data analysis</a:t>
            </a:r>
            <a:br>
              <a:rPr lang="en-US" dirty="0"/>
            </a:br>
            <a:r>
              <a:rPr lang="en-US" dirty="0"/>
              <a:t>Categorical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C9B74-FD67-97AD-1BF4-BE0D24526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354" y="5474795"/>
            <a:ext cx="5336677" cy="846302"/>
          </a:xfrm>
        </p:spPr>
        <p:txBody>
          <a:bodyPr>
            <a:noAutofit/>
          </a:bodyPr>
          <a:lstStyle/>
          <a:p>
            <a:r>
              <a:rPr lang="en-US" sz="1600" dirty="0"/>
              <a:t>The most popular categories are Electronics, Clothing, and Beauty and Health (~ 75%)</a:t>
            </a:r>
          </a:p>
          <a:p>
            <a:r>
              <a:rPr lang="en-US" sz="1600" dirty="0"/>
              <a:t>Pet care and toys &amp; Games have a very few amount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33BFAE9B-4F2F-E098-E403-1D5C59445455}"/>
              </a:ext>
            </a:extLst>
          </p:cNvPr>
          <p:cNvSpPr txBox="1">
            <a:spLocks/>
          </p:cNvSpPr>
          <p:nvPr/>
        </p:nvSpPr>
        <p:spPr>
          <a:xfrm>
            <a:off x="6300833" y="5388617"/>
            <a:ext cx="5505473" cy="8463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Most of the payments are made using credit cards (~74%)</a:t>
            </a:r>
          </a:p>
          <a:p>
            <a:r>
              <a:rPr lang="en-US" sz="1600" dirty="0"/>
              <a:t>The second most popular payment method is debit card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3A5766-2A9E-9092-5919-2E8E57923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78" y="2136731"/>
            <a:ext cx="5462453" cy="29874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F83522-2D73-B112-04E0-7D80D19D7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7540" y="2064451"/>
            <a:ext cx="5972060" cy="3258727"/>
          </a:xfrm>
          <a:prstGeom prst="rect">
            <a:avLst/>
          </a:prstGeom>
        </p:spPr>
      </p:pic>
      <p:pic>
        <p:nvPicPr>
          <p:cNvPr id="11" name="Audio 10">
            <a:extLst>
              <a:ext uri="{FF2B5EF4-FFF2-40B4-BE49-F238E27FC236}">
                <a16:creationId xmlns:a16="http://schemas.microsoft.com/office/drawing/2014/main" id="{852D9D31-4767-4C57-7DCA-91554D7E98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876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340"/>
    </mc:Choice>
    <mc:Fallback>
      <p:transition spd="slow" advTm="243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DDD78-BD5E-084E-C548-DC2AA7AF2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1C70EB-F1A0-494B-8955-33A9A64A6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513" y="1722059"/>
            <a:ext cx="8714342" cy="40757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21D8DF-CE74-8AF7-1CBC-5F04892B1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/>
              <a:t>Exploratory data analysis</a:t>
            </a:r>
            <a:br>
              <a:rPr lang="en-US" dirty="0"/>
            </a:br>
            <a:r>
              <a:rPr lang="en-US" dirty="0"/>
              <a:t>Categorical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C41469-9697-0608-AC3B-736BFB8C8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641" y="5629031"/>
            <a:ext cx="9485523" cy="846302"/>
          </a:xfrm>
        </p:spPr>
        <p:txBody>
          <a:bodyPr>
            <a:noAutofit/>
          </a:bodyPr>
          <a:lstStyle/>
          <a:p>
            <a:r>
              <a:rPr lang="en-US" sz="1600" dirty="0"/>
              <a:t> Of the 29071 customers, ~ 57% are from Bangalore, Delhi, and Mumbai</a:t>
            </a:r>
          </a:p>
          <a:p>
            <a:r>
              <a:rPr lang="en-US" sz="1600" dirty="0"/>
              <a:t> Dehradun, Srinagar, Varanasi, and Other have under 1% of customers each</a:t>
            </a:r>
          </a:p>
        </p:txBody>
      </p:sp>
      <p:pic>
        <p:nvPicPr>
          <p:cNvPr id="13" name="Audio 12">
            <a:extLst>
              <a:ext uri="{FF2B5EF4-FFF2-40B4-BE49-F238E27FC236}">
                <a16:creationId xmlns:a16="http://schemas.microsoft.com/office/drawing/2014/main" id="{595F99E5-ADAE-453A-55F2-D51964B8CE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955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33"/>
    </mc:Choice>
    <mc:Fallback>
      <p:transition spd="slow" advTm="19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63798-7539-FEC2-6564-5002149E9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051D7-5B13-C645-68FC-96498CC3B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0876"/>
            <a:ext cx="4189112" cy="3634486"/>
          </a:xfrm>
        </p:spPr>
        <p:txBody>
          <a:bodyPr>
            <a:normAutofit/>
          </a:bodyPr>
          <a:lstStyle/>
          <a:p>
            <a:r>
              <a:rPr lang="en-US" sz="1800" dirty="0"/>
              <a:t>One Hot encode</a:t>
            </a:r>
          </a:p>
          <a:p>
            <a:pPr lvl="1"/>
            <a:r>
              <a:rPr lang="en-US" sz="1600" dirty="0"/>
              <a:t>43 features</a:t>
            </a:r>
          </a:p>
          <a:p>
            <a:r>
              <a:rPr lang="en-US" sz="1800" dirty="0"/>
              <a:t>PCA</a:t>
            </a:r>
          </a:p>
          <a:p>
            <a:pPr lvl="1"/>
            <a:r>
              <a:rPr lang="en-US" sz="1600" dirty="0"/>
              <a:t>We chose 3 as the number of components, as this explains .99 of the variance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C1224A-A317-CD7F-B920-EEC392CDD6C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4869"/>
          <a:stretch/>
        </p:blipFill>
        <p:spPr>
          <a:xfrm>
            <a:off x="5854700" y="702156"/>
            <a:ext cx="5461000" cy="6095998"/>
          </a:xfrm>
          <a:prstGeom prst="rect">
            <a:avLst/>
          </a:prstGeom>
        </p:spPr>
      </p:pic>
      <p:pic>
        <p:nvPicPr>
          <p:cNvPr id="9" name="Audio 8">
            <a:extLst>
              <a:ext uri="{FF2B5EF4-FFF2-40B4-BE49-F238E27FC236}">
                <a16:creationId xmlns:a16="http://schemas.microsoft.com/office/drawing/2014/main" id="{25C8DB55-9BFB-F62D-893E-F999952FCF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09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951"/>
    </mc:Choice>
    <mc:Fallback>
      <p:transition spd="slow" advTm="25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9F3F2-72BD-2CCA-3292-4F1D70F49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42E65-0A7C-5C2F-B530-6F3539C77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Modeling</a:t>
            </a:r>
            <a:br>
              <a:rPr lang="en-US" dirty="0"/>
            </a:br>
            <a:r>
              <a:rPr lang="en-US" dirty="0"/>
              <a:t>Determine Number of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48978-68EF-C274-EDC9-02DC6F2E2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206" y="1927182"/>
            <a:ext cx="4846451" cy="3634486"/>
          </a:xfrm>
        </p:spPr>
        <p:txBody>
          <a:bodyPr>
            <a:normAutofit/>
          </a:bodyPr>
          <a:lstStyle/>
          <a:p>
            <a:r>
              <a:rPr lang="en-US" sz="1800" dirty="0"/>
              <a:t>Using elbow method</a:t>
            </a:r>
          </a:p>
          <a:p>
            <a:pPr lvl="1"/>
            <a:r>
              <a:rPr lang="en-US" sz="1600" dirty="0"/>
              <a:t>Suggest an optimal number of clusters of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788C0F-2DBC-13C8-09DA-B3A8A4114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733" y="2206253"/>
            <a:ext cx="7082875" cy="3355415"/>
          </a:xfrm>
          <a:prstGeom prst="rect">
            <a:avLst/>
          </a:prstGeom>
        </p:spPr>
      </p:pic>
      <p:pic>
        <p:nvPicPr>
          <p:cNvPr id="10" name="Audio 9">
            <a:extLst>
              <a:ext uri="{FF2B5EF4-FFF2-40B4-BE49-F238E27FC236}">
                <a16:creationId xmlns:a16="http://schemas.microsoft.com/office/drawing/2014/main" id="{1F78FA76-4EB8-223D-0F42-49CC647605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68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38"/>
    </mc:Choice>
    <mc:Fallback>
      <p:transition spd="slow" advTm="132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E4724-CED9-D06A-2A54-DF6B725E0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46AAB-17C4-64E1-268D-6C0ED4D9E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Modeling</a:t>
            </a:r>
            <a:br>
              <a:rPr lang="en-US" dirty="0"/>
            </a:br>
            <a:r>
              <a:rPr lang="en-US" dirty="0"/>
              <a:t>Clustering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554D60-7AC4-9D8E-3003-DED0831B6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540" y="2112282"/>
            <a:ext cx="3944039" cy="3634486"/>
          </a:xfrm>
        </p:spPr>
        <p:txBody>
          <a:bodyPr/>
          <a:lstStyle/>
          <a:p>
            <a:r>
              <a:rPr lang="en-US" dirty="0"/>
              <a:t>Clusters 0 and 2 have a balanced amount of customers</a:t>
            </a:r>
          </a:p>
          <a:p>
            <a:r>
              <a:rPr lang="en-US" dirty="0"/>
              <a:t>Cluster 1 has the least customers (4638)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857524-DF43-D92F-7B0B-7DFC7871E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646" y="1856723"/>
            <a:ext cx="7473016" cy="4111451"/>
          </a:xfrm>
          <a:prstGeom prst="rect">
            <a:avLst/>
          </a:prstGeom>
        </p:spPr>
      </p:pic>
      <p:pic>
        <p:nvPicPr>
          <p:cNvPr id="12" name="Audio 11">
            <a:extLst>
              <a:ext uri="{FF2B5EF4-FFF2-40B4-BE49-F238E27FC236}">
                <a16:creationId xmlns:a16="http://schemas.microsoft.com/office/drawing/2014/main" id="{4065EF2C-C8D2-5FCA-B80B-AACCE4AF40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53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00"/>
    </mc:Choice>
    <mc:Fallback>
      <p:transition spd="slow" advTm="15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0EF70-D280-CE77-B7B0-49AFA6EA2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4C4D3-7417-E900-16C7-FF1C14046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Modeling</a:t>
            </a:r>
            <a:br>
              <a:rPr lang="en-US" dirty="0"/>
            </a:br>
            <a:r>
              <a:rPr lang="en-US" dirty="0"/>
              <a:t>Clustering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7E497C-AAD1-D394-0209-A251A3307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184" y="1726801"/>
            <a:ext cx="5521007" cy="3634486"/>
          </a:xfrm>
        </p:spPr>
        <p:txBody>
          <a:bodyPr/>
          <a:lstStyle/>
          <a:p>
            <a:r>
              <a:rPr lang="en-US" dirty="0"/>
              <a:t>The 3 clusters have similar distribution for gender, age group, favorite product category, favorite purchase method, and purchase location.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AA1D7F-2BDD-F4F8-DFB1-15B074C20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453" y="702156"/>
            <a:ext cx="5521007" cy="14209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2EC8B7-56ED-B3A0-30FE-A5622BF97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8452" y="2123100"/>
            <a:ext cx="5521008" cy="14209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275F3A-3B3B-FB86-6980-89C00363C5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8451" y="3544044"/>
            <a:ext cx="5635536" cy="14209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0A6B8B-70B5-1B1F-29C9-5387E87D9C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4767" y="5036296"/>
            <a:ext cx="5609220" cy="14209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E100C5-3088-BE7B-DA8C-AAE6B43BF8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711" y="4964988"/>
            <a:ext cx="5609220" cy="1428763"/>
          </a:xfrm>
          <a:prstGeom prst="rect">
            <a:avLst/>
          </a:prstGeom>
        </p:spPr>
      </p:pic>
      <p:pic>
        <p:nvPicPr>
          <p:cNvPr id="14" name="Audio 13">
            <a:extLst>
              <a:ext uri="{FF2B5EF4-FFF2-40B4-BE49-F238E27FC236}">
                <a16:creationId xmlns:a16="http://schemas.microsoft.com/office/drawing/2014/main" id="{4A100C57-D4A5-CDC5-21DF-EF082FB794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66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80"/>
    </mc:Choice>
    <mc:Fallback>
      <p:transition spd="slow" advTm="125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B13DF-987D-EEFE-88E7-27C0D7C22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2B94B-64F4-B249-FB9D-8B161DEC5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Modeling</a:t>
            </a:r>
            <a:br>
              <a:rPr lang="en-US" dirty="0"/>
            </a:br>
            <a:r>
              <a:rPr lang="en-US" dirty="0"/>
              <a:t>Cluster Descriptions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93F16C-1394-535D-65AA-1DF26315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043" y="1890876"/>
            <a:ext cx="5304453" cy="2440317"/>
          </a:xfrm>
        </p:spPr>
        <p:txBody>
          <a:bodyPr>
            <a:normAutofit/>
          </a:bodyPr>
          <a:lstStyle/>
          <a:p>
            <a:r>
              <a:rPr lang="en-US" sz="1200" b="1" dirty="0"/>
              <a:t>Cluster 0</a:t>
            </a:r>
            <a:r>
              <a:rPr lang="en-US" sz="1200" dirty="0"/>
              <a:t> - Casual buyers:</a:t>
            </a:r>
          </a:p>
          <a:p>
            <a:r>
              <a:rPr lang="en-US" sz="1200" dirty="0"/>
              <a:t>      Customers that buys more than once</a:t>
            </a:r>
          </a:p>
          <a:p>
            <a:r>
              <a:rPr lang="en-US" sz="1200" dirty="0"/>
              <a:t>      All age ranges</a:t>
            </a:r>
          </a:p>
          <a:p>
            <a:r>
              <a:rPr lang="en-US" sz="1200" dirty="0"/>
              <a:t>      Total spend between 4000 and 9000</a:t>
            </a:r>
          </a:p>
          <a:p>
            <a:r>
              <a:rPr lang="en-US" sz="1200" dirty="0"/>
              <a:t>      They spend between 2500 to 5000 per purchase</a:t>
            </a:r>
          </a:p>
          <a:p>
            <a:r>
              <a:rPr lang="en-US" sz="1200" dirty="0"/>
              <a:t>      days between purchases is under 1000 days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4F55ED5-981A-2373-7B45-7773B4711302}"/>
              </a:ext>
            </a:extLst>
          </p:cNvPr>
          <p:cNvSpPr txBox="1">
            <a:spLocks/>
          </p:cNvSpPr>
          <p:nvPr/>
        </p:nvSpPr>
        <p:spPr>
          <a:xfrm>
            <a:off x="251043" y="4098346"/>
            <a:ext cx="5304453" cy="2759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Cluster 1</a:t>
            </a:r>
            <a:r>
              <a:rPr lang="en-US" sz="1200" dirty="0"/>
              <a:t> - Recurrent buyers:</a:t>
            </a:r>
          </a:p>
          <a:p>
            <a:r>
              <a:rPr lang="en-US" sz="1200" dirty="0"/>
              <a:t>      Customers with many purchases</a:t>
            </a:r>
          </a:p>
          <a:p>
            <a:r>
              <a:rPr lang="en-US" sz="1200" dirty="0"/>
              <a:t>      Age range from 18 to 60 years old</a:t>
            </a:r>
          </a:p>
          <a:p>
            <a:r>
              <a:rPr lang="en-US" sz="1200" dirty="0"/>
              <a:t>      They have a total spend of over 10000</a:t>
            </a:r>
          </a:p>
          <a:p>
            <a:r>
              <a:rPr lang="en-US" sz="1200" dirty="0"/>
              <a:t>      Most of the purchases are with a discount</a:t>
            </a:r>
          </a:p>
          <a:p>
            <a:r>
              <a:rPr lang="en-US" sz="1200" dirty="0"/>
              <a:t>      They spend between 2500 to 5000 per purchase</a:t>
            </a:r>
          </a:p>
          <a:p>
            <a:r>
              <a:rPr lang="en-US" sz="1200" dirty="0"/>
              <a:t>      The time between purchases is under 500 days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2D53AF-7871-0B13-A694-87AE59C56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846" y="159956"/>
            <a:ext cx="3273661" cy="20664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FF8C0E-8460-DC57-3A83-8EC46C8B9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2130" y="4250233"/>
            <a:ext cx="3112402" cy="20726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F7E64A-DC06-8CA0-0E81-F3F33DCB5B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2424" y="159956"/>
            <a:ext cx="3273661" cy="20326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D4B4A0F-C7F9-9771-24C3-6237A32A95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6061" y="2252907"/>
            <a:ext cx="3112402" cy="20726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6A7151-9881-7637-16BF-F6D673089B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26090" y="2252908"/>
            <a:ext cx="3219995" cy="2032622"/>
          </a:xfrm>
          <a:prstGeom prst="rect">
            <a:avLst/>
          </a:prstGeom>
        </p:spPr>
      </p:pic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5EDD743-3B6A-B6C6-E984-164ADE5935B2}"/>
              </a:ext>
            </a:extLst>
          </p:cNvPr>
          <p:cNvSpPr txBox="1">
            <a:spLocks/>
          </p:cNvSpPr>
          <p:nvPr/>
        </p:nvSpPr>
        <p:spPr>
          <a:xfrm>
            <a:off x="5104802" y="3818583"/>
            <a:ext cx="4883492" cy="34026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Cluster 2 </a:t>
            </a:r>
            <a:r>
              <a:rPr lang="en-US" sz="1200" dirty="0"/>
              <a:t>- One-time buyers:</a:t>
            </a:r>
          </a:p>
          <a:p>
            <a:r>
              <a:rPr lang="en-US" sz="1200" dirty="0"/>
              <a:t>      Customers that are one or two-time buyers.</a:t>
            </a:r>
          </a:p>
          <a:p>
            <a:r>
              <a:rPr lang="en-US" sz="1200" dirty="0"/>
              <a:t>      All age ranges</a:t>
            </a:r>
          </a:p>
          <a:p>
            <a:r>
              <a:rPr lang="en-US" sz="1200" dirty="0"/>
              <a:t>      buy items from all of the categories</a:t>
            </a:r>
          </a:p>
          <a:p>
            <a:r>
              <a:rPr lang="en-US" sz="1200" dirty="0"/>
              <a:t>      Spend under 4000 in total</a:t>
            </a:r>
          </a:p>
          <a:p>
            <a:r>
              <a:rPr lang="en-US" sz="1200" dirty="0"/>
              <a:t>      Spend under 3500 per purchase</a:t>
            </a:r>
          </a:p>
          <a:p>
            <a:r>
              <a:rPr lang="en-US" sz="1200" dirty="0"/>
              <a:t>      Buys with the highest discount amount</a:t>
            </a:r>
          </a:p>
          <a:p>
            <a:r>
              <a:rPr lang="en-US" sz="1200" dirty="0"/>
              <a:t>      Buys from one or two product categories</a:t>
            </a:r>
          </a:p>
        </p:txBody>
      </p:sp>
      <p:pic>
        <p:nvPicPr>
          <p:cNvPr id="27" name="Audio 26">
            <a:extLst>
              <a:ext uri="{FF2B5EF4-FFF2-40B4-BE49-F238E27FC236}">
                <a16:creationId xmlns:a16="http://schemas.microsoft.com/office/drawing/2014/main" id="{FBB716B3-440B-A1F4-5C16-A2D5106280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048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345"/>
    </mc:Choice>
    <mc:Fallback>
      <p:transition spd="slow" advTm="833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0258F-F359-84CA-2BE2-8B1104BE4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0FB9B-2731-0D95-A06E-65424DE2E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 dirty="0"/>
              <a:t>Recommender System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D6E1C2-8C3A-C39E-C944-BA3342018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580589"/>
            <a:ext cx="11029950" cy="3633787"/>
          </a:xfrm>
        </p:spPr>
        <p:txBody>
          <a:bodyPr>
            <a:normAutofit/>
          </a:bodyPr>
          <a:lstStyle/>
          <a:p>
            <a:r>
              <a:rPr lang="en-US" dirty="0"/>
              <a:t>Used matrix factorization</a:t>
            </a:r>
          </a:p>
          <a:p>
            <a:r>
              <a:rPr lang="en-US" dirty="0"/>
              <a:t>Matrix preparation:</a:t>
            </a:r>
          </a:p>
          <a:p>
            <a:r>
              <a:rPr lang="en-US" dirty="0"/>
              <a:t> Given that the amount spent was the most differentiated in the clustering, we will create the matrix in the following order</a:t>
            </a:r>
          </a:p>
          <a:p>
            <a:pPr lvl="1"/>
            <a:r>
              <a:rPr lang="en-US" dirty="0"/>
              <a:t>p_cat_1_0 -&gt; count of purchases was more than 0 but less than 2500</a:t>
            </a:r>
          </a:p>
          <a:p>
            <a:pPr lvl="1"/>
            <a:r>
              <a:rPr lang="en-US" dirty="0"/>
              <a:t>p_cat_1_2500 -&gt; count of purchases was more than 2500 but less than 3200</a:t>
            </a:r>
          </a:p>
          <a:p>
            <a:pPr lvl="1"/>
            <a:r>
              <a:rPr lang="en-US" dirty="0"/>
              <a:t>p_cat_1_3200 -&gt; count of purchases was more than 3200</a:t>
            </a:r>
          </a:p>
          <a:p>
            <a:r>
              <a:rPr lang="en-US" dirty="0"/>
              <a:t>In this way, our recommender system can recommend a category and a price range from that category</a:t>
            </a:r>
          </a:p>
        </p:txBody>
      </p:sp>
      <p:pic>
        <p:nvPicPr>
          <p:cNvPr id="20" name="Picture 19" descr="A screenshot of a white table&#10;&#10;Description automatically generated">
            <a:extLst>
              <a:ext uri="{FF2B5EF4-FFF2-40B4-BE49-F238E27FC236}">
                <a16:creationId xmlns:a16="http://schemas.microsoft.com/office/drawing/2014/main" id="{29B65A09-6001-FD07-430B-38795E690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924" y="4904252"/>
            <a:ext cx="10233681" cy="1815171"/>
          </a:xfrm>
          <a:prstGeom prst="rect">
            <a:avLst/>
          </a:prstGeom>
        </p:spPr>
      </p:pic>
      <p:pic>
        <p:nvPicPr>
          <p:cNvPr id="29" name="Audio 28">
            <a:extLst>
              <a:ext uri="{FF2B5EF4-FFF2-40B4-BE49-F238E27FC236}">
                <a16:creationId xmlns:a16="http://schemas.microsoft.com/office/drawing/2014/main" id="{B30800E1-2C58-0905-E828-54F1CF813B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328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756"/>
    </mc:Choice>
    <mc:Fallback>
      <p:transition spd="slow" advTm="487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0303E-DA62-5EDE-ACFA-2FF8586F1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4BEA7-5D2F-45E0-32DB-34DC55452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 dirty="0"/>
              <a:t>Recommender System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81A41E-FB01-369C-DD22-05F003C69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890713"/>
            <a:ext cx="11029950" cy="3633787"/>
          </a:xfrm>
        </p:spPr>
        <p:txBody>
          <a:bodyPr>
            <a:normAutofit/>
          </a:bodyPr>
          <a:lstStyle/>
          <a:p>
            <a:r>
              <a:rPr lang="en-US" sz="1800" dirty="0"/>
              <a:t>Started with 10 components</a:t>
            </a:r>
          </a:p>
          <a:p>
            <a:r>
              <a:rPr lang="en-US" sz="1800" dirty="0"/>
              <a:t>Root mean square error : 0.1079</a:t>
            </a:r>
          </a:p>
        </p:txBody>
      </p:sp>
      <p:pic>
        <p:nvPicPr>
          <p:cNvPr id="4" name="Picture 3" descr="A white screen with black and green text&#10;&#10;Description automatically generated">
            <a:extLst>
              <a:ext uri="{FF2B5EF4-FFF2-40B4-BE49-F238E27FC236}">
                <a16:creationId xmlns:a16="http://schemas.microsoft.com/office/drawing/2014/main" id="{26BB252D-1E59-34A6-CC18-D55B234B5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00" y="2058194"/>
            <a:ext cx="6324600" cy="1854200"/>
          </a:xfrm>
          <a:prstGeom prst="rect">
            <a:avLst/>
          </a:prstGeom>
        </p:spPr>
      </p:pic>
      <p:pic>
        <p:nvPicPr>
          <p:cNvPr id="9" name="Picture 8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BE392EDE-99CA-935A-0BB3-7B261527BC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9100" y="4095750"/>
            <a:ext cx="5943600" cy="1562100"/>
          </a:xfrm>
          <a:prstGeom prst="rect">
            <a:avLst/>
          </a:prstGeom>
        </p:spPr>
      </p:pic>
      <p:pic>
        <p:nvPicPr>
          <p:cNvPr id="32" name="Audio 31">
            <a:extLst>
              <a:ext uri="{FF2B5EF4-FFF2-40B4-BE49-F238E27FC236}">
                <a16:creationId xmlns:a16="http://schemas.microsoft.com/office/drawing/2014/main" id="{13D7DD1A-4C71-8B8C-B3B4-68BA5207B0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3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03"/>
    </mc:Choice>
    <mc:Fallback>
      <p:transition spd="slow" advTm="113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20CD9-9DC9-46FB-9810-6C8E4EBAE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499" y="4218609"/>
            <a:ext cx="11029616" cy="1188720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6285E-4F02-42DF-AA17-C4ED450B2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4921857"/>
            <a:ext cx="11029615" cy="1701681"/>
          </a:xfrm>
        </p:spPr>
        <p:txBody>
          <a:bodyPr>
            <a:normAutofit/>
          </a:bodyPr>
          <a:lstStyle/>
          <a:p>
            <a:r>
              <a:rPr lang="en-US" dirty="0"/>
              <a:t>-  To segment customers into distinct groups</a:t>
            </a:r>
          </a:p>
          <a:p>
            <a:r>
              <a:rPr lang="en-US" dirty="0"/>
              <a:t>-  To build a recommender system that recommend products to customers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125CDF5-1B29-44F2-AE35-F2D1E6D83797}"/>
              </a:ext>
            </a:extLst>
          </p:cNvPr>
          <p:cNvSpPr txBox="1">
            <a:spLocks/>
          </p:cNvSpPr>
          <p:nvPr/>
        </p:nvSpPr>
        <p:spPr>
          <a:xfrm>
            <a:off x="685884" y="288290"/>
            <a:ext cx="11029616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Context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74DB860-CC18-4413-93ED-FB034FEAEC82}"/>
              </a:ext>
            </a:extLst>
          </p:cNvPr>
          <p:cNvSpPr txBox="1">
            <a:spLocks/>
          </p:cNvSpPr>
          <p:nvPr/>
        </p:nvSpPr>
        <p:spPr>
          <a:xfrm>
            <a:off x="581192" y="1381594"/>
            <a:ext cx="11029615" cy="3349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Understanding the audience of an e-commerce platform is crucial for effective marketing, as it enables the use of personalized strategies. </a:t>
            </a:r>
          </a:p>
          <a:p>
            <a:r>
              <a:rPr lang="en-US" dirty="0"/>
              <a:t>Developing a customer segmentation model allows us to understand the different profiles and preferences of the e-commerce customers. </a:t>
            </a:r>
          </a:p>
          <a:p>
            <a:r>
              <a:rPr lang="en-US" dirty="0"/>
              <a:t>This enhances customer engagement and supports implementing a recommender system that could help improve the shopping experience by providing personalized suggestions that a specific customer will likely purchase.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 this project, I'll use unsupervised learning models to build a customer segmentation and a recommender system.</a:t>
            </a:r>
          </a:p>
          <a:p>
            <a:endParaRPr lang="en-US" dirty="0"/>
          </a:p>
          <a:p>
            <a:r>
              <a:rPr lang="en-US" dirty="0"/>
              <a:t>The data used is from </a:t>
            </a:r>
            <a:r>
              <a:rPr lang="en-US" dirty="0" err="1"/>
              <a:t>kaggle</a:t>
            </a:r>
            <a:r>
              <a:rPr lang="en-US" dirty="0"/>
              <a:t> from the following link:</a:t>
            </a:r>
          </a:p>
          <a:p>
            <a:pPr lvl="1"/>
            <a:r>
              <a:rPr lang="en-US" dirty="0"/>
              <a:t>	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www.kaggle.com</a:t>
            </a:r>
            <a:r>
              <a:rPr lang="en-US" dirty="0">
                <a:hlinkClick r:id="rId4"/>
              </a:rPr>
              <a:t>/datasets/</a:t>
            </a:r>
            <a:r>
              <a:rPr lang="en-US" dirty="0" err="1">
                <a:hlinkClick r:id="rId4"/>
              </a:rPr>
              <a:t>shrishtimanja</a:t>
            </a:r>
            <a:r>
              <a:rPr lang="en-US" dirty="0">
                <a:hlinkClick r:id="rId4"/>
              </a:rPr>
              <a:t>/ecommerce-dataset-for-data-analysis</a:t>
            </a:r>
            <a:endParaRPr lang="en-US" dirty="0"/>
          </a:p>
        </p:txBody>
      </p:sp>
      <p:pic>
        <p:nvPicPr>
          <p:cNvPr id="33" name="Audio 32">
            <a:extLst>
              <a:ext uri="{FF2B5EF4-FFF2-40B4-BE49-F238E27FC236}">
                <a16:creationId xmlns:a16="http://schemas.microsoft.com/office/drawing/2014/main" id="{62766FBB-50BF-3ED2-97A0-45025BAA9E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469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465"/>
    </mc:Choice>
    <mc:Fallback>
      <p:transition spd="slow" advTm="46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284AD-DEEE-37A9-4A3D-532EB810B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85518-5F47-59E8-AB70-F54CBC6F6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 dirty="0"/>
              <a:t>Recommender System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3659EB-3408-BC04-13B0-61BE35BFC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890713"/>
            <a:ext cx="11029950" cy="3633787"/>
          </a:xfrm>
        </p:spPr>
        <p:txBody>
          <a:bodyPr>
            <a:normAutofit/>
          </a:bodyPr>
          <a:lstStyle/>
          <a:p>
            <a:r>
              <a:rPr lang="en-US" sz="1800" dirty="0"/>
              <a:t>Finding the best parameters</a:t>
            </a:r>
          </a:p>
          <a:p>
            <a:r>
              <a:rPr lang="en-US" sz="1800" dirty="0"/>
              <a:t>34 is the optimal for </a:t>
            </a:r>
            <a:r>
              <a:rPr lang="en-US" sz="1800" dirty="0" err="1"/>
              <a:t>n_components</a:t>
            </a:r>
            <a:endParaRPr lang="en-US" sz="1800" dirty="0"/>
          </a:p>
          <a:p>
            <a:r>
              <a:rPr lang="en-US" sz="1800" dirty="0"/>
              <a:t>Giving a RMSE of 0.0000503</a:t>
            </a:r>
          </a:p>
        </p:txBody>
      </p:sp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58AFD76-79A2-1D6B-A746-A0E5F172C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3100" y="1890713"/>
            <a:ext cx="7493000" cy="4000500"/>
          </a:xfrm>
          <a:prstGeom prst="rect">
            <a:avLst/>
          </a:prstGeom>
        </p:spPr>
      </p:pic>
      <p:pic>
        <p:nvPicPr>
          <p:cNvPr id="12" name="Audio 11">
            <a:extLst>
              <a:ext uri="{FF2B5EF4-FFF2-40B4-BE49-F238E27FC236}">
                <a16:creationId xmlns:a16="http://schemas.microsoft.com/office/drawing/2014/main" id="{F9E6E4FD-EF34-4558-5086-689D969D4F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52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76"/>
    </mc:Choice>
    <mc:Fallback>
      <p:transition spd="slow" advTm="22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47406-0434-BA5D-D0BB-20CC914DC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BCD81-4B82-2F03-B818-E6C306244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 dirty="0"/>
              <a:t>Recommender System - Testing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B55451-FE4F-C086-477C-4FD7BE67F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184102"/>
            <a:ext cx="11029950" cy="3633787"/>
          </a:xfrm>
        </p:spPr>
        <p:txBody>
          <a:bodyPr>
            <a:normAutofit/>
          </a:bodyPr>
          <a:lstStyle/>
          <a:p>
            <a:r>
              <a:rPr lang="en-US" sz="1800" dirty="0"/>
              <a:t>We can appreciate the top 5 recommendations for the first 10 users.</a:t>
            </a:r>
          </a:p>
          <a:p>
            <a:r>
              <a:rPr lang="en-US" sz="1800" dirty="0"/>
              <a:t>the _0, _2500, and _3200 represent the price range that the user is likely to purchase</a:t>
            </a:r>
          </a:p>
          <a:p>
            <a:r>
              <a:rPr lang="en-US" sz="1800" dirty="0"/>
              <a:t>When a user logs in to the e-commerce platform we can check this matrix and recommend to the user products in these categories and in the price range.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3AC6592-AC82-EC20-399F-2AC2463B6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157" y="4037905"/>
            <a:ext cx="11765243" cy="2820095"/>
          </a:xfrm>
          <a:prstGeom prst="rect">
            <a:avLst/>
          </a:prstGeom>
        </p:spPr>
      </p:pic>
      <p:pic>
        <p:nvPicPr>
          <p:cNvPr id="25" name="Audio 24">
            <a:extLst>
              <a:ext uri="{FF2B5EF4-FFF2-40B4-BE49-F238E27FC236}">
                <a16:creationId xmlns:a16="http://schemas.microsoft.com/office/drawing/2014/main" id="{00EB9B97-5B35-AC66-4A3C-E205D75246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490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161"/>
    </mc:Choice>
    <mc:Fallback>
      <p:transition spd="slow" advTm="39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30C72-BD46-40CA-8A9F-67DC21AF9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9887E-D6A6-46E0-9D54-470A71F2A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2341563"/>
            <a:ext cx="11029950" cy="41481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analyzed the data of an e-commerce platform with 55000 entries (purchases)</a:t>
            </a:r>
          </a:p>
          <a:p>
            <a:r>
              <a:rPr lang="en-US" dirty="0"/>
              <a:t>We treated missing values, wrong data types, negative values, and adjusted discounts for proper data analysis and modeling</a:t>
            </a:r>
          </a:p>
          <a:p>
            <a:r>
              <a:rPr lang="en-US" dirty="0"/>
              <a:t> We had to transform the data before implementing any model to get meaningful insight into each segment</a:t>
            </a:r>
          </a:p>
          <a:p>
            <a:r>
              <a:rPr lang="en-US" dirty="0"/>
              <a:t>We implemented unsupervised models for an e-commerce platform</a:t>
            </a:r>
          </a:p>
          <a:p>
            <a:r>
              <a:rPr lang="en-US" dirty="0"/>
              <a:t>We implemented k-means for clustering and identified 3 different segments of users with different preferences and behaviors</a:t>
            </a:r>
          </a:p>
          <a:p>
            <a:pPr lvl="1"/>
            <a:r>
              <a:rPr lang="en-US" sz="1500" dirty="0"/>
              <a:t>  one-time buyers</a:t>
            </a:r>
          </a:p>
          <a:p>
            <a:pPr lvl="1"/>
            <a:r>
              <a:rPr lang="en-US" sz="1500" dirty="0"/>
              <a:t>  casual buyers</a:t>
            </a:r>
          </a:p>
          <a:p>
            <a:pPr lvl="1"/>
            <a:r>
              <a:rPr lang="en-US" sz="1500" dirty="0"/>
              <a:t>  recurrent buyers</a:t>
            </a:r>
          </a:p>
          <a:p>
            <a:r>
              <a:rPr lang="en-US" dirty="0"/>
              <a:t>We used Non-Negative Matrix Factorization to implement a recommender system that is able to suggest the top categories for each user and the price range that they are likely to purchase.</a:t>
            </a:r>
          </a:p>
        </p:txBody>
      </p:sp>
      <p:pic>
        <p:nvPicPr>
          <p:cNvPr id="10" name="Audio 9">
            <a:extLst>
              <a:ext uri="{FF2B5EF4-FFF2-40B4-BE49-F238E27FC236}">
                <a16:creationId xmlns:a16="http://schemas.microsoft.com/office/drawing/2014/main" id="{3A208CB9-45B3-C681-4005-9FD907A7B5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75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312"/>
    </mc:Choice>
    <mc:Fallback>
      <p:transition spd="slow" advTm="523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4B2A09-520F-4B7F-89B3-2626580E5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Information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8AB14C-5003-4790-9665-8C0B35C48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770989"/>
            <a:ext cx="11029615" cy="510009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Contains the following Variables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CID (Customer ID): A unique identifier for each customer.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TID (Transaction ID): A unique identifier for each transaction.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Gender: The gender of the customer, categorized as Male or Female.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Age Group: Age group of the customer, divided into several ranges.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Purchase Date: The timestamp of when the transaction took place.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Product Category: The category of the product purchased, such as Electronics, Apparel, etc.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Discount Availed: Indicates whether the customer availed any discount (Yes/No).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Discount Name: Name of the discount applied (e.g., FESTIVE50).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Discount Amount (INR): The amount of discount availed by the customer.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Gross Amount: The total amount before applying any discount.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Net Amount: The final amount after applying the discount.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Purchase Method: The payment method used (e.g., Credit Card, Debit Card, etc.).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Location: The city where the purchase took place.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9F4D640-9EF4-418E-A188-66F6E5696C8B}"/>
              </a:ext>
            </a:extLst>
          </p:cNvPr>
          <p:cNvSpPr/>
          <p:nvPr/>
        </p:nvSpPr>
        <p:spPr>
          <a:xfrm>
            <a:off x="7373341" y="680743"/>
            <a:ext cx="4596500" cy="218049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kern="1200" dirty="0">
                <a:solidFill>
                  <a:srgbClr val="000000"/>
                </a:solidFill>
                <a:effectLst/>
                <a:latin typeface="Franklin Gothic Book" panose="020B0503020102020204" pitchFamily="34" charset="0"/>
              </a:rPr>
              <a:t>55000 Observations</a:t>
            </a:r>
            <a:endParaRPr lang="en-US" sz="1800" b="1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kern="1200" dirty="0">
                <a:solidFill>
                  <a:srgbClr val="000000"/>
                </a:solidFill>
                <a:effectLst/>
                <a:latin typeface="Franklin Gothic Book" panose="020B0503020102020204" pitchFamily="34" charset="0"/>
              </a:rPr>
              <a:t>13 Variables</a:t>
            </a:r>
            <a:endParaRPr lang="en-US" sz="1800" b="1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kern="1200" dirty="0">
                <a:solidFill>
                  <a:srgbClr val="000000"/>
                </a:solidFill>
                <a:effectLst/>
                <a:latin typeface="Franklin Gothic Book" panose="020B0503020102020204" pitchFamily="34" charset="0"/>
              </a:rPr>
              <a:t>4 Numerical Variables</a:t>
            </a:r>
            <a:endParaRPr lang="en-US" sz="1800" b="1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kern="1200" dirty="0">
                <a:solidFill>
                  <a:srgbClr val="000000"/>
                </a:solidFill>
                <a:effectLst/>
                <a:latin typeface="Franklin Gothic Book" panose="020B0503020102020204" pitchFamily="34" charset="0"/>
              </a:rPr>
              <a:t>8 Categorical Variables</a:t>
            </a:r>
            <a:endParaRPr lang="en-US" sz="1800" b="1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kern="1200" dirty="0">
                <a:solidFill>
                  <a:srgbClr val="000000"/>
                </a:solidFill>
                <a:effectLst/>
                <a:latin typeface="Franklin Gothic Book" panose="020B0503020102020204" pitchFamily="34" charset="0"/>
              </a:rPr>
              <a:t>Discount name have missing values</a:t>
            </a: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Franklin Gothic Book" panose="020B0503020102020204" pitchFamily="34" charset="0"/>
              </a:rPr>
              <a:t>No duplicated Values</a:t>
            </a:r>
            <a:endParaRPr lang="en-US" sz="1800" b="1" i="0" u="none" strike="noStrike" dirty="0">
              <a:effectLst/>
              <a:latin typeface="Arial" panose="020B0604020202020204" pitchFamily="34" charset="0"/>
            </a:endParaRPr>
          </a:p>
        </p:txBody>
      </p:sp>
      <p:pic>
        <p:nvPicPr>
          <p:cNvPr id="7" name="Audio 6">
            <a:extLst>
              <a:ext uri="{FF2B5EF4-FFF2-40B4-BE49-F238E27FC236}">
                <a16:creationId xmlns:a16="http://schemas.microsoft.com/office/drawing/2014/main" id="{A676AEF4-9BC8-8C1C-CE56-0E2852D5A9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60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21"/>
    </mc:Choice>
    <mc:Fallback>
      <p:transition spd="slow" advTm="150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81CD3-F92D-4782-4EDA-9EC80568F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62B26B1-2DE1-1E32-988D-098B2EEF7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Overview</a:t>
            </a:r>
          </a:p>
        </p:txBody>
      </p:sp>
      <p:pic>
        <p:nvPicPr>
          <p:cNvPr id="6" name="Content Placeholder 5" descr="A screenshot of a table&#10;&#10;Description automatically generated">
            <a:extLst>
              <a:ext uri="{FF2B5EF4-FFF2-40B4-BE49-F238E27FC236}">
                <a16:creationId xmlns:a16="http://schemas.microsoft.com/office/drawing/2014/main" id="{FB445C9D-D5F6-F085-21E4-2135E9528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88482" y="4934559"/>
            <a:ext cx="9841099" cy="1923441"/>
          </a:xfrm>
        </p:spPr>
      </p:pic>
      <p:pic>
        <p:nvPicPr>
          <p:cNvPr id="10" name="Picture 9" descr="A screenshot of a table&#10;&#10;Description automatically generated">
            <a:extLst>
              <a:ext uri="{FF2B5EF4-FFF2-40B4-BE49-F238E27FC236}">
                <a16:creationId xmlns:a16="http://schemas.microsoft.com/office/drawing/2014/main" id="{669DC2CF-A6D4-8B24-DC75-E24BCF24EE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589" y="1912289"/>
            <a:ext cx="4739778" cy="278810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79F7629-B788-E0D2-7E50-43285F531449}"/>
              </a:ext>
            </a:extLst>
          </p:cNvPr>
          <p:cNvSpPr txBox="1">
            <a:spLocks/>
          </p:cNvSpPr>
          <p:nvPr/>
        </p:nvSpPr>
        <p:spPr>
          <a:xfrm>
            <a:off x="5671851" y="1458322"/>
            <a:ext cx="6367749" cy="27081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300" dirty="0"/>
              <a:t>Mean discount of 136.986796 vs median of 0, which suggests the data is right-skewed</a:t>
            </a:r>
          </a:p>
          <a:p>
            <a:pPr>
              <a:lnSpc>
                <a:spcPct val="100000"/>
              </a:lnSpc>
            </a:pPr>
            <a:r>
              <a:rPr lang="en-US" sz="1300" dirty="0"/>
              <a:t>Gross Amount and Net Amount are also skewed to the right</a:t>
            </a:r>
          </a:p>
          <a:p>
            <a:pPr>
              <a:lnSpc>
                <a:spcPct val="100000"/>
              </a:lnSpc>
            </a:pPr>
            <a:r>
              <a:rPr lang="en-US" sz="1300" dirty="0"/>
              <a:t>There are negatives in Net Amount, which probably was mistyped</a:t>
            </a:r>
          </a:p>
          <a:p>
            <a:pPr>
              <a:lnSpc>
                <a:spcPct val="100000"/>
              </a:lnSpc>
            </a:pPr>
            <a:r>
              <a:rPr lang="en-US" sz="1300" dirty="0"/>
              <a:t>The data contains 29071  unique customers with a maximum of 8 purchases per customer</a:t>
            </a:r>
          </a:p>
          <a:p>
            <a:pPr>
              <a:lnSpc>
                <a:spcPct val="100000"/>
              </a:lnSpc>
            </a:pPr>
            <a:r>
              <a:rPr lang="en-US" sz="1300" dirty="0"/>
              <a:t>Gender is divided into 3 categories and majority of females</a:t>
            </a:r>
          </a:p>
          <a:p>
            <a:pPr>
              <a:lnSpc>
                <a:spcPct val="100000"/>
              </a:lnSpc>
            </a:pPr>
            <a:r>
              <a:rPr lang="en-US" sz="1300" dirty="0"/>
              <a:t>Most customers are in the age group of 25-45 y/o</a:t>
            </a:r>
          </a:p>
          <a:p>
            <a:pPr>
              <a:lnSpc>
                <a:spcPct val="100000"/>
              </a:lnSpc>
            </a:pPr>
            <a:r>
              <a:rPr lang="en-US" sz="1300" dirty="0"/>
              <a:t>Electronics is the top category among 9 categories</a:t>
            </a:r>
          </a:p>
          <a:p>
            <a:pPr>
              <a:lnSpc>
                <a:spcPct val="100000"/>
              </a:lnSpc>
            </a:pPr>
            <a:r>
              <a:rPr lang="en-US" sz="1300" dirty="0"/>
              <a:t>50.15% of the purchases were made without discount</a:t>
            </a:r>
          </a:p>
          <a:p>
            <a:pPr>
              <a:lnSpc>
                <a:spcPct val="100000"/>
              </a:lnSpc>
            </a:pPr>
            <a:r>
              <a:rPr lang="en-US" sz="1300" dirty="0"/>
              <a:t>Credit card was the preferred purchase method among 8 different methods</a:t>
            </a:r>
          </a:p>
          <a:p>
            <a:pPr>
              <a:lnSpc>
                <a:spcPct val="100000"/>
              </a:lnSpc>
            </a:pPr>
            <a:r>
              <a:rPr lang="en-US" sz="1300" dirty="0"/>
              <a:t>Purchases were made from 14 different locations, all locations are in India</a:t>
            </a:r>
          </a:p>
        </p:txBody>
      </p:sp>
      <p:pic>
        <p:nvPicPr>
          <p:cNvPr id="9" name="Audio 8">
            <a:extLst>
              <a:ext uri="{FF2B5EF4-FFF2-40B4-BE49-F238E27FC236}">
                <a16:creationId xmlns:a16="http://schemas.microsoft.com/office/drawing/2014/main" id="{A48B48DF-88C0-5826-ED6A-F7A3CC54B4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87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168"/>
    </mc:Choice>
    <mc:Fallback>
      <p:transition spd="slow" advTm="60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4F91A-A4E0-B54A-FAA8-CF8FBE3B0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0B33441-CAE9-7A28-A86D-2B1891C99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 dirty="0"/>
              <a:t>Data Cleaning &amp; Transformation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0236629-B615-D612-CAA5-AE1DC7BF6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Corrected Data types</a:t>
            </a:r>
          </a:p>
          <a:p>
            <a:r>
              <a:rPr lang="en-US" dirty="0"/>
              <a:t>Handled missing values</a:t>
            </a:r>
          </a:p>
          <a:p>
            <a:pPr lvl="1"/>
            <a:r>
              <a:rPr lang="en-US" dirty="0"/>
              <a:t>Missing discount name replaced by 0</a:t>
            </a:r>
          </a:p>
          <a:p>
            <a:r>
              <a:rPr lang="en-US" dirty="0"/>
              <a:t>Cleaned duplicates</a:t>
            </a:r>
          </a:p>
          <a:p>
            <a:r>
              <a:rPr lang="en-US" dirty="0"/>
              <a:t>Adjusted negative net values</a:t>
            </a:r>
          </a:p>
          <a:p>
            <a:pPr lvl="1"/>
            <a:r>
              <a:rPr lang="en-US" dirty="0"/>
              <a:t>Replaced negatives by 0</a:t>
            </a:r>
          </a:p>
          <a:p>
            <a:r>
              <a:rPr lang="en-US" dirty="0"/>
              <a:t>Adjusted discount amounts </a:t>
            </a:r>
          </a:p>
          <a:p>
            <a:pPr lvl="1"/>
            <a:r>
              <a:rPr lang="en-US" dirty="0"/>
              <a:t>It shouldn’t be more than the gross amount</a:t>
            </a:r>
          </a:p>
          <a:p>
            <a:r>
              <a:rPr lang="en-US" dirty="0"/>
              <a:t>Set purchases to 2 decimals</a:t>
            </a:r>
          </a:p>
          <a:p>
            <a:endParaRPr lang="en-US" dirty="0"/>
          </a:p>
        </p:txBody>
      </p:sp>
      <p:pic>
        <p:nvPicPr>
          <p:cNvPr id="9" name="Audio 8">
            <a:extLst>
              <a:ext uri="{FF2B5EF4-FFF2-40B4-BE49-F238E27FC236}">
                <a16:creationId xmlns:a16="http://schemas.microsoft.com/office/drawing/2014/main" id="{39C3CA04-83F5-1DCA-1582-6295F407A9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39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553"/>
    </mc:Choice>
    <mc:Fallback>
      <p:transition spd="slow" advTm="335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F6F9F-9D1E-4077-B9E0-0BF780841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anchor="ctr">
            <a:normAutofit/>
          </a:bodyPr>
          <a:lstStyle/>
          <a:p>
            <a:r>
              <a:rPr lang="en-US" dirty="0"/>
              <a:t>Feature Engineering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39F34363-6ABC-673F-7DD2-9A960C811115}"/>
              </a:ext>
            </a:extLst>
          </p:cNvPr>
          <p:cNvSpPr txBox="1">
            <a:spLocks/>
          </p:cNvSpPr>
          <p:nvPr/>
        </p:nvSpPr>
        <p:spPr>
          <a:xfrm>
            <a:off x="581193" y="1770989"/>
            <a:ext cx="11029615" cy="51000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n-US" dirty="0"/>
              <a:t> For clustering purposes, we created a table in the following way</a:t>
            </a:r>
          </a:p>
          <a:p>
            <a:r>
              <a:rPr lang="en-US" dirty="0"/>
              <a:t>CID: id of the customer</a:t>
            </a:r>
          </a:p>
          <a:p>
            <a:r>
              <a:rPr lang="en-US" dirty="0"/>
              <a:t>gender: customer gender</a:t>
            </a:r>
          </a:p>
          <a:p>
            <a:r>
              <a:rPr lang="en-US" dirty="0" err="1"/>
              <a:t>age_group</a:t>
            </a:r>
            <a:r>
              <a:rPr lang="en-US" dirty="0"/>
              <a:t>: customer age group</a:t>
            </a:r>
          </a:p>
          <a:p>
            <a:r>
              <a:rPr lang="en-US" dirty="0" err="1"/>
              <a:t>days_since_last_purchase</a:t>
            </a:r>
            <a:r>
              <a:rPr lang="en-US" dirty="0"/>
              <a:t>: the number of days since last purchase</a:t>
            </a:r>
          </a:p>
          <a:p>
            <a:r>
              <a:rPr lang="en-US" dirty="0" err="1"/>
              <a:t>total_transactions</a:t>
            </a:r>
            <a:r>
              <a:rPr lang="en-US" dirty="0"/>
              <a:t>: the total number of transactions</a:t>
            </a:r>
          </a:p>
          <a:p>
            <a:r>
              <a:rPr lang="en-US" dirty="0" err="1"/>
              <a:t>total_spent</a:t>
            </a:r>
            <a:r>
              <a:rPr lang="en-US" dirty="0"/>
              <a:t>: the total amount spent in all transactions</a:t>
            </a:r>
          </a:p>
          <a:p>
            <a:r>
              <a:rPr lang="en-US" dirty="0" err="1"/>
              <a:t>avg_spent</a:t>
            </a:r>
            <a:r>
              <a:rPr lang="en-US" dirty="0"/>
              <a:t>: the average spent per transaction</a:t>
            </a:r>
          </a:p>
          <a:p>
            <a:r>
              <a:rPr lang="en-US" dirty="0" err="1"/>
              <a:t>purchases_with_discount</a:t>
            </a:r>
            <a:r>
              <a:rPr lang="en-US" dirty="0"/>
              <a:t>: The number of purchases with discount</a:t>
            </a:r>
          </a:p>
          <a:p>
            <a:r>
              <a:rPr lang="en-US" dirty="0" err="1"/>
              <a:t>total_discount</a:t>
            </a:r>
            <a:r>
              <a:rPr lang="en-US" dirty="0"/>
              <a:t>: the total discounts in all transactions</a:t>
            </a:r>
          </a:p>
          <a:p>
            <a:r>
              <a:rPr lang="en-US" dirty="0" err="1"/>
              <a:t>avg_discount</a:t>
            </a:r>
            <a:r>
              <a:rPr lang="en-US" dirty="0"/>
              <a:t>: the average discount per transaction</a:t>
            </a:r>
          </a:p>
          <a:p>
            <a:r>
              <a:rPr lang="en-US" dirty="0" err="1"/>
              <a:t>product_categories</a:t>
            </a:r>
            <a:r>
              <a:rPr lang="en-US" dirty="0"/>
              <a:t>: count of unique purchased categories</a:t>
            </a:r>
          </a:p>
          <a:p>
            <a:r>
              <a:rPr lang="en-US" dirty="0" err="1"/>
              <a:t>favorite_product_category</a:t>
            </a:r>
            <a:r>
              <a:rPr lang="en-US" dirty="0"/>
              <a:t>: favorite product category for each customer</a:t>
            </a:r>
          </a:p>
          <a:p>
            <a:r>
              <a:rPr lang="en-US" dirty="0" err="1"/>
              <a:t>avg_days_between_purchases</a:t>
            </a:r>
            <a:r>
              <a:rPr lang="en-US" dirty="0"/>
              <a:t>: the average days between purchases</a:t>
            </a:r>
          </a:p>
          <a:p>
            <a:r>
              <a:rPr lang="en-US" dirty="0" err="1"/>
              <a:t>purchase_method</a:t>
            </a:r>
            <a:r>
              <a:rPr lang="en-US" dirty="0"/>
              <a:t>: favorite purchase method for each customer</a:t>
            </a:r>
          </a:p>
          <a:p>
            <a:r>
              <a:rPr lang="en-US" dirty="0" err="1"/>
              <a:t>purchase_location</a:t>
            </a:r>
            <a:r>
              <a:rPr lang="en-US" dirty="0"/>
              <a:t>: favorite purchase location</a:t>
            </a:r>
          </a:p>
        </p:txBody>
      </p:sp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6896FA4-39D4-865D-1F38-61C7D8D67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322" y="1770989"/>
            <a:ext cx="5097882" cy="3064984"/>
          </a:xfrm>
          <a:prstGeom prst="rect">
            <a:avLst/>
          </a:prstGeom>
        </p:spPr>
      </p:pic>
      <p:pic>
        <p:nvPicPr>
          <p:cNvPr id="18" name="Audio 17">
            <a:extLst>
              <a:ext uri="{FF2B5EF4-FFF2-40B4-BE49-F238E27FC236}">
                <a16:creationId xmlns:a16="http://schemas.microsoft.com/office/drawing/2014/main" id="{533A6197-6BBC-D6E5-60CA-272A6D9A39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61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64"/>
    </mc:Choice>
    <mc:Fallback>
      <p:transition spd="slow" advTm="140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C82FA-9742-424E-988A-767547199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br>
              <a:rPr lang="en-US" dirty="0"/>
            </a:br>
            <a:r>
              <a:rPr lang="en-US" dirty="0"/>
              <a:t>Correlation heatmap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0A86D-9C92-43A4-A822-5B2092FA1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006" y="4536561"/>
            <a:ext cx="6004430" cy="3238565"/>
          </a:xfrm>
        </p:spPr>
        <p:txBody>
          <a:bodyPr>
            <a:normAutofit/>
          </a:bodyPr>
          <a:lstStyle/>
          <a:p>
            <a:r>
              <a:rPr lang="en-US" sz="1400" dirty="0"/>
              <a:t>Gross and net are highly correlated as expected</a:t>
            </a:r>
          </a:p>
          <a:p>
            <a:r>
              <a:rPr lang="en-US" sz="1400" dirty="0"/>
              <a:t>Discount is very low correlated to gross and net amounts</a:t>
            </a:r>
          </a:p>
        </p:txBody>
      </p:sp>
      <p:pic>
        <p:nvPicPr>
          <p:cNvPr id="6" name="Picture 5" descr="A red and white squares with numbers&#10;&#10;Description automatically generated">
            <a:extLst>
              <a:ext uri="{FF2B5EF4-FFF2-40B4-BE49-F238E27FC236}">
                <a16:creationId xmlns:a16="http://schemas.microsoft.com/office/drawing/2014/main" id="{2448C541-06A6-9058-0EEC-4ADFD2253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88" y="2043998"/>
            <a:ext cx="5527466" cy="3532742"/>
          </a:xfrm>
          <a:prstGeom prst="rect">
            <a:avLst/>
          </a:prstGeom>
        </p:spPr>
      </p:pic>
      <p:pic>
        <p:nvPicPr>
          <p:cNvPr id="9" name="Picture 8" descr="A screenshot of a data table&#10;&#10;Description automatically generated">
            <a:extLst>
              <a:ext uri="{FF2B5EF4-FFF2-40B4-BE49-F238E27FC236}">
                <a16:creationId xmlns:a16="http://schemas.microsoft.com/office/drawing/2014/main" id="{3CA8DC73-533F-8DC7-01CF-1A99853E9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048" y="801531"/>
            <a:ext cx="5770329" cy="3844987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A128336-2FC8-3B84-8DC0-051B069D1495}"/>
              </a:ext>
            </a:extLst>
          </p:cNvPr>
          <p:cNvSpPr txBox="1">
            <a:spLocks/>
          </p:cNvSpPr>
          <p:nvPr/>
        </p:nvSpPr>
        <p:spPr>
          <a:xfrm>
            <a:off x="6352412" y="3957457"/>
            <a:ext cx="6004430" cy="3238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Total categories are highly correlated with total transactions, which means that usually, customers shop from different categories</a:t>
            </a:r>
          </a:p>
          <a:p>
            <a:r>
              <a:rPr lang="en-US" sz="1400" dirty="0"/>
              <a:t>Total transactions are highly correlated with the total amount spent</a:t>
            </a:r>
          </a:p>
          <a:p>
            <a:r>
              <a:rPr lang="en-US" sz="1400" dirty="0"/>
              <a:t>Average discount and total discount are also highly correlated</a:t>
            </a:r>
          </a:p>
          <a:p>
            <a:r>
              <a:rPr lang="en-US" sz="1400" dirty="0"/>
              <a:t>The total amount spent and total categories are highly correlated</a:t>
            </a:r>
          </a:p>
        </p:txBody>
      </p:sp>
      <p:pic>
        <p:nvPicPr>
          <p:cNvPr id="12" name="Audio 11">
            <a:extLst>
              <a:ext uri="{FF2B5EF4-FFF2-40B4-BE49-F238E27FC236}">
                <a16:creationId xmlns:a16="http://schemas.microsoft.com/office/drawing/2014/main" id="{A5A81232-0D84-EF26-0E8F-4B2B290EA0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58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820"/>
    </mc:Choice>
    <mc:Fallback>
      <p:transition spd="slow" advTm="358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C82FA-9742-424E-988A-767547199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br>
              <a:rPr lang="en-US" dirty="0"/>
            </a:br>
            <a:r>
              <a:rPr lang="en-US" dirty="0"/>
              <a:t>Scatter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0A86D-9C92-43A4-A822-5B2092FA1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760" y="2601336"/>
            <a:ext cx="5575691" cy="2167875"/>
          </a:xfrm>
        </p:spPr>
        <p:txBody>
          <a:bodyPr>
            <a:normAutofit/>
          </a:bodyPr>
          <a:lstStyle/>
          <a:p>
            <a:r>
              <a:rPr lang="en-US" sz="1800" dirty="0"/>
              <a:t>Gross and Net amounts are highly correlated with a linear relationship</a:t>
            </a:r>
          </a:p>
          <a:p>
            <a:r>
              <a:rPr lang="en-US" sz="1800" dirty="0"/>
              <a:t>For discount amount, we can identify 2 different groups, purchases with 0 discount and purchases with discount.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53F46C-C5ED-7A38-9FB5-47D19247C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869" y="702156"/>
            <a:ext cx="5966236" cy="5966236"/>
          </a:xfrm>
          <a:prstGeom prst="rect">
            <a:avLst/>
          </a:prstGeom>
        </p:spPr>
      </p:pic>
      <p:pic>
        <p:nvPicPr>
          <p:cNvPr id="9" name="Audio 8">
            <a:extLst>
              <a:ext uri="{FF2B5EF4-FFF2-40B4-BE49-F238E27FC236}">
                <a16:creationId xmlns:a16="http://schemas.microsoft.com/office/drawing/2014/main" id="{0C070DF4-F40E-8D03-C154-CD227CB4E6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38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74"/>
    </mc:Choice>
    <mc:Fallback>
      <p:transition spd="slow" advTm="210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2078B-2955-081D-DAE0-0D5584F40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DA1F9-7EFE-55A4-6F05-06DA2A428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br>
              <a:rPr lang="en-US" dirty="0"/>
            </a:br>
            <a:r>
              <a:rPr lang="en-US" dirty="0"/>
              <a:t>Scatter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98F7C-0466-996F-291D-A40F811B6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760" y="2601336"/>
            <a:ext cx="5575691" cy="2167875"/>
          </a:xfrm>
        </p:spPr>
        <p:txBody>
          <a:bodyPr>
            <a:normAutofit/>
          </a:bodyPr>
          <a:lstStyle/>
          <a:p>
            <a:r>
              <a:rPr lang="en-US" sz="1800" dirty="0"/>
              <a:t>People with more transactions tend to buy more often</a:t>
            </a:r>
          </a:p>
          <a:p>
            <a:r>
              <a:rPr lang="en-US" sz="1800" dirty="0"/>
              <a:t>We can appreciate linear relation between </a:t>
            </a:r>
            <a:r>
              <a:rPr lang="en-US" sz="1800" dirty="0" err="1"/>
              <a:t>total_amount</a:t>
            </a:r>
            <a:r>
              <a:rPr lang="en-US" sz="1800" dirty="0"/>
              <a:t> and </a:t>
            </a:r>
            <a:r>
              <a:rPr lang="en-US" sz="1800" dirty="0" err="1"/>
              <a:t>average_amount</a:t>
            </a:r>
            <a:r>
              <a:rPr lang="en-US" sz="1800" dirty="0"/>
              <a:t>, and between </a:t>
            </a:r>
            <a:r>
              <a:rPr lang="en-US" sz="1800" dirty="0" err="1"/>
              <a:t>total_discount</a:t>
            </a:r>
            <a:r>
              <a:rPr lang="en-US" sz="1800" dirty="0"/>
              <a:t> and </a:t>
            </a:r>
            <a:r>
              <a:rPr lang="en-US" sz="1800" dirty="0" err="1"/>
              <a:t>average_discount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EC83EA-FC9F-AB56-4F1B-47F69735E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556" y="659444"/>
            <a:ext cx="5998684" cy="5998684"/>
          </a:xfrm>
          <a:prstGeom prst="rect">
            <a:avLst/>
          </a:prstGeom>
        </p:spPr>
      </p:pic>
      <p:pic>
        <p:nvPicPr>
          <p:cNvPr id="9" name="Audio 8">
            <a:extLst>
              <a:ext uri="{FF2B5EF4-FFF2-40B4-BE49-F238E27FC236}">
                <a16:creationId xmlns:a16="http://schemas.microsoft.com/office/drawing/2014/main" id="{CDD65AEC-9B1C-DD10-A71F-23A6789E84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72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993"/>
    </mc:Choice>
    <mc:Fallback>
      <p:transition spd="slow" advTm="239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D289AE2-D2AE-49D1-AFAC-3A79F6794255}">
  <ds:schemaRefs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16c05727-aa75-4e4a-9b5f-8a80a1165891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{0CEECD95-0F2E-4BD5-9729-91CA139B5796}tf33552983_win32</Template>
  <TotalTime>1075</TotalTime>
  <Words>1519</Words>
  <Application>Microsoft Macintosh PowerPoint</Application>
  <PresentationFormat>Widescreen</PresentationFormat>
  <Paragraphs>171</Paragraphs>
  <Slides>22</Slides>
  <Notes>6</Notes>
  <HiddenSlides>0</HiddenSlides>
  <MMClips>22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Aptos</vt:lpstr>
      <vt:lpstr>Arial</vt:lpstr>
      <vt:lpstr>Franklin Gothic Book</vt:lpstr>
      <vt:lpstr>Franklin Gothic Demi</vt:lpstr>
      <vt:lpstr>Wingdings 2</vt:lpstr>
      <vt:lpstr>DividendVTI</vt:lpstr>
      <vt:lpstr>E-commerce  segmentation and recommender system</vt:lpstr>
      <vt:lpstr>Objective</vt:lpstr>
      <vt:lpstr>Data Information</vt:lpstr>
      <vt:lpstr>Data Overview</vt:lpstr>
      <vt:lpstr>Data Cleaning &amp; Transformation</vt:lpstr>
      <vt:lpstr>Feature Engineering</vt:lpstr>
      <vt:lpstr>Exploratory data analysis Correlation heatmap</vt:lpstr>
      <vt:lpstr>Exploratory data analysis Scatter plot</vt:lpstr>
      <vt:lpstr>Exploratory data analysis Scatter plot</vt:lpstr>
      <vt:lpstr>Exploratory data analysis Categorical</vt:lpstr>
      <vt:lpstr>Exploratory data analysis Categorical</vt:lpstr>
      <vt:lpstr>Exploratory data analysis Categorical</vt:lpstr>
      <vt:lpstr>Data Preparation</vt:lpstr>
      <vt:lpstr>K-Means Modeling Determine Number of Clusters</vt:lpstr>
      <vt:lpstr>K-Means Modeling Clustering model</vt:lpstr>
      <vt:lpstr>K-Means Modeling Clustering model</vt:lpstr>
      <vt:lpstr>K-Means Modeling Cluster Descriptions</vt:lpstr>
      <vt:lpstr>Recommender System</vt:lpstr>
      <vt:lpstr>Recommender System</vt:lpstr>
      <vt:lpstr>Recommender System</vt:lpstr>
      <vt:lpstr>Recommender System - Testing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Nicolas Veas</dc:creator>
  <cp:lastModifiedBy>Nicolas Veas</cp:lastModifiedBy>
  <cp:revision>12</cp:revision>
  <dcterms:created xsi:type="dcterms:W3CDTF">2021-02-12T13:26:26Z</dcterms:created>
  <dcterms:modified xsi:type="dcterms:W3CDTF">2024-10-14T18:12:31Z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